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4"/>
  </p:notesMasterIdLst>
  <p:sldIdLst>
    <p:sldId id="256" r:id="rId2"/>
    <p:sldId id="444" r:id="rId3"/>
    <p:sldId id="448" r:id="rId4"/>
    <p:sldId id="445" r:id="rId5"/>
    <p:sldId id="446" r:id="rId6"/>
    <p:sldId id="430" r:id="rId7"/>
    <p:sldId id="447" r:id="rId8"/>
    <p:sldId id="459" r:id="rId9"/>
    <p:sldId id="460" r:id="rId10"/>
    <p:sldId id="461" r:id="rId11"/>
    <p:sldId id="449" r:id="rId12"/>
    <p:sldId id="450" r:id="rId13"/>
    <p:sldId id="451" r:id="rId14"/>
    <p:sldId id="452" r:id="rId15"/>
    <p:sldId id="454" r:id="rId16"/>
    <p:sldId id="455" r:id="rId17"/>
    <p:sldId id="456" r:id="rId18"/>
    <p:sldId id="457" r:id="rId19"/>
    <p:sldId id="458" r:id="rId20"/>
    <p:sldId id="462" r:id="rId21"/>
    <p:sldId id="463" r:id="rId22"/>
    <p:sldId id="464" r:id="rId23"/>
    <p:sldId id="465" r:id="rId24"/>
    <p:sldId id="466" r:id="rId25"/>
    <p:sldId id="467" r:id="rId26"/>
    <p:sldId id="513" r:id="rId27"/>
    <p:sldId id="468" r:id="rId28"/>
    <p:sldId id="469" r:id="rId29"/>
    <p:sldId id="470" r:id="rId30"/>
    <p:sldId id="471" r:id="rId31"/>
    <p:sldId id="472" r:id="rId32"/>
    <p:sldId id="474" r:id="rId33"/>
    <p:sldId id="475" r:id="rId34"/>
    <p:sldId id="476" r:id="rId35"/>
    <p:sldId id="477" r:id="rId36"/>
    <p:sldId id="478" r:id="rId37"/>
    <p:sldId id="479" r:id="rId38"/>
    <p:sldId id="480" r:id="rId39"/>
    <p:sldId id="485" r:id="rId40"/>
    <p:sldId id="486" r:id="rId41"/>
    <p:sldId id="484" r:id="rId42"/>
    <p:sldId id="487" r:id="rId43"/>
    <p:sldId id="488" r:id="rId44"/>
    <p:sldId id="489" r:id="rId45"/>
    <p:sldId id="453" r:id="rId46"/>
    <p:sldId id="481" r:id="rId47"/>
    <p:sldId id="482" r:id="rId48"/>
    <p:sldId id="483" r:id="rId49"/>
    <p:sldId id="501" r:id="rId50"/>
    <p:sldId id="502" r:id="rId51"/>
    <p:sldId id="503" r:id="rId52"/>
    <p:sldId id="504" r:id="rId53"/>
    <p:sldId id="506" r:id="rId54"/>
    <p:sldId id="505" r:id="rId55"/>
    <p:sldId id="507" r:id="rId56"/>
    <p:sldId id="508" r:id="rId57"/>
    <p:sldId id="509" r:id="rId58"/>
    <p:sldId id="510" r:id="rId59"/>
    <p:sldId id="511" r:id="rId60"/>
    <p:sldId id="512" r:id="rId61"/>
    <p:sldId id="424" r:id="rId62"/>
    <p:sldId id="367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3" autoAdjust="0"/>
    <p:restoredTop sz="90420" autoAdjust="0"/>
  </p:normalViewPr>
  <p:slideViewPr>
    <p:cSldViewPr>
      <p:cViewPr varScale="1">
        <p:scale>
          <a:sx n="72" d="100"/>
          <a:sy n="72" d="100"/>
        </p:scale>
        <p:origin x="706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CEE64-98CB-4226-A253-7BC1859BE751}" type="datetimeFigureOut">
              <a:rPr lang="en-US" smtClean="0"/>
              <a:pPr/>
              <a:t>19/07/2023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F42A7-B42A-4EFE-B8BF-3BC6AAD8E03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84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65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39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281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97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75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45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17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1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67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4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Git </a:t>
            </a:r>
            <a:r>
              <a:rPr lang="th-TH" b="0" i="0" dirty="0">
                <a:solidFill>
                  <a:srgbClr val="292929"/>
                </a:solidFill>
                <a:effectLst/>
                <a:latin typeface="source-serif-pro"/>
              </a:rPr>
              <a:t>คือ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Version Control </a:t>
            </a:r>
            <a:r>
              <a:rPr lang="th-TH" b="0" i="0" dirty="0">
                <a:solidFill>
                  <a:srgbClr val="292929"/>
                </a:solidFill>
                <a:effectLst/>
                <a:latin typeface="source-serif-pro"/>
              </a:rPr>
              <a:t>แบบ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Distributed </a:t>
            </a:r>
            <a:r>
              <a:rPr lang="th-TH" b="0" i="0" dirty="0">
                <a:solidFill>
                  <a:srgbClr val="292929"/>
                </a:solidFill>
                <a:effectLst/>
                <a:latin typeface="source-serif-pro"/>
              </a:rPr>
              <a:t>ตัวหนึ่ง เป็นระบบที่ใช้จัดเก็บและควบคุมการเปลี่ยนแปลงที่เกิดขึ้นกับไฟล์ชนิดใดก็ได้ ไม่ว่าจะเป็น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Text File </a:t>
            </a:r>
            <a:r>
              <a:rPr lang="th-TH" b="0" i="0" dirty="0">
                <a:solidFill>
                  <a:srgbClr val="292929"/>
                </a:solidFill>
                <a:effectLst/>
                <a:latin typeface="source-serif-pro"/>
              </a:rPr>
              <a:t>หรือ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Binary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49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92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730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823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11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968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524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42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221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279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73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936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74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ssh</a:t>
            </a:r>
            <a:r>
              <a:rPr lang="en-US" dirty="0"/>
              <a:t>-keygen come from OpenSSH https://github.com/PowerShell/Win32-OpenSSH/releases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587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6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06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184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96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384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397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17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01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Untracked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เป็นสถานะที่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Source Code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ถูกเพิ่มเข้ามาใหม่และยังไม่ได้ถูกเก็บไว้ในระบบของ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Git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Working Directory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เป็นสถานะที่กำลังมีการเปลี่ยนแปลงหรือแก้ไข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Source Code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หรืออาจจะเรียกสถานะนี้ว่า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Modified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Staged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เป็นสถานะที่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Source Code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กำลังเตรียมที่จะ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Commit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เพื่อยืนยันการเปลี่ยนแปลงก่อนที่จะเก็บลงในสถานะ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Local Repository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Local Repository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เป็นสถานะที่มีการเก็บบันทึกข้อมูลการเปลี่ยนแปลงของ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Source Code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ลงไปที่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Git Repository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ที่เป็น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Local (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ที่เครื่องตัวเอง)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Remote Repository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เป็นสถานะที่มีการเก็บบันทึกข้อมูลการเปลี่ยนแปลงของ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Source Code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ลงไปที่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Git Repository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ที่เป็น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Hosting (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ที่เครื่อง</a:t>
            </a:r>
            <a:r>
              <a:rPr lang="th-TH" b="0" i="0" dirty="0" err="1">
                <a:solidFill>
                  <a:srgbClr val="333333"/>
                </a:solidFill>
                <a:effectLst/>
                <a:latin typeface="THSarabunNew"/>
              </a:rPr>
              <a:t>เซิร์ฟเวอร์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607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065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690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342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569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920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382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097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421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154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4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366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568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13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179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615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982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627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143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421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774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45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27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98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6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47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78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19/07/2023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19/07/2023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19/07/2023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19/07/2023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19/07/2023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19/07/2023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19/07/2023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19/07/2023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19/07/2023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19/07/2023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19/07/2023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31E92B8E-6087-4A13-9F20-23C7A62C6D17}" type="datetimeFigureOut">
              <a:rPr lang="en-US" smtClean="0"/>
              <a:pPr/>
              <a:t>19/07/2023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keybase.io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keybase.io/download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upg.org/download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mahasak.com/keybase-pgp-ssh-exports/" TargetMode="External"/><Relationship Id="rId3" Type="http://schemas.openxmlformats.org/officeDocument/2006/relationships/hyperlink" Target="https://devahoy.com/blog/2015/08/introduction-to-git-and-github" TargetMode="External"/><Relationship Id="rId7" Type="http://schemas.openxmlformats.org/officeDocument/2006/relationships/hyperlink" Target="https://docs.github.com/en/authentication/connecting-to-github-with-ssh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ahoy.com/blog/2017/12/how-to-show-verify-sign-with-gpg" TargetMode="External"/><Relationship Id="rId5" Type="http://schemas.openxmlformats.org/officeDocument/2006/relationships/hyperlink" Target="https://saixiii.com/what-is-github/" TargetMode="External"/><Relationship Id="rId4" Type="http://schemas.openxmlformats.org/officeDocument/2006/relationships/hyperlink" Target="https://km.cc.swu.ac.th/archives/3606" TargetMode="External"/><Relationship Id="rId9" Type="http://schemas.openxmlformats.org/officeDocument/2006/relationships/hyperlink" Target="https://docs.github.com/en/authentication/managing-commit-signature-verification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Git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5640BE-74C1-98AE-1796-A6543DFCC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985" y="2564904"/>
            <a:ext cx="2816007" cy="28160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EEA4DF-D331-5456-594A-318A9CE08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757090"/>
            <a:ext cx="2688134" cy="26881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use Git Hub?</a:t>
            </a:r>
          </a:p>
          <a:p>
            <a:pPr lvl="1"/>
            <a:r>
              <a:rPr lang="en-US" dirty="0"/>
              <a:t>Create repository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E6D27-5562-41A0-E79C-BA4636DEA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605241"/>
            <a:ext cx="5328592" cy="416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33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use Git?</a:t>
            </a:r>
          </a:p>
          <a:p>
            <a:pPr lvl="1"/>
            <a:r>
              <a:rPr lang="en-US" dirty="0"/>
              <a:t>Go to https://git-scm.com/</a:t>
            </a:r>
          </a:p>
          <a:p>
            <a:pPr lvl="1"/>
            <a:r>
              <a:rPr lang="en-US" dirty="0"/>
              <a:t>Download &amp; Install</a:t>
            </a:r>
          </a:p>
          <a:p>
            <a:pPr lvl="2"/>
            <a:r>
              <a:rPr lang="en-US" dirty="0"/>
              <a:t>https://git-scm.com/downloads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8CB96-8468-17CD-6D96-0594A15CA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645024"/>
            <a:ext cx="6131355" cy="283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10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Installation</a:t>
            </a:r>
          </a:p>
          <a:p>
            <a:pPr lvl="1"/>
            <a:r>
              <a:rPr lang="en-US" dirty="0"/>
              <a:t>windows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99EAD-A37E-CC20-2727-FBF188925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2696299"/>
            <a:ext cx="4536504" cy="375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48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Installation</a:t>
            </a:r>
          </a:p>
          <a:p>
            <a:pPr lvl="1"/>
            <a:r>
              <a:rPr lang="en-US" dirty="0"/>
              <a:t>windows portable</a:t>
            </a:r>
          </a:p>
          <a:p>
            <a:pPr lvl="2"/>
            <a:r>
              <a:rPr lang="en-US" dirty="0"/>
              <a:t>Settings -&gt; Advanced system settings</a:t>
            </a:r>
          </a:p>
          <a:p>
            <a:pPr lvl="3"/>
            <a:r>
              <a:rPr lang="en-US" dirty="0"/>
              <a:t>System Properties -&gt; Advanced -&gt; Environment Variables</a:t>
            </a:r>
          </a:p>
          <a:p>
            <a:pPr lvl="4"/>
            <a:r>
              <a:rPr lang="en-US" dirty="0"/>
              <a:t>set PATH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E6C775-B9E2-6400-04B8-0496F81A5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259" y="3429000"/>
            <a:ext cx="2973102" cy="327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29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--version or git -v</a:t>
            </a:r>
          </a:p>
          <a:p>
            <a:pPr lvl="1"/>
            <a:r>
              <a:rPr lang="en-US" dirty="0"/>
              <a:t>git help ,  git help &lt;command&gt;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2D6D87-7AD0-C2FB-4FCE-28764CD04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563" y="3423245"/>
            <a:ext cx="67151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04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config</a:t>
            </a:r>
          </a:p>
          <a:p>
            <a:pPr lvl="2"/>
            <a:r>
              <a:rPr lang="en-US" dirty="0"/>
              <a:t>git config --global user.name your-name</a:t>
            </a:r>
          </a:p>
          <a:p>
            <a:pPr lvl="2"/>
            <a:r>
              <a:rPr lang="en-US" dirty="0"/>
              <a:t>git config --global </a:t>
            </a:r>
            <a:r>
              <a:rPr lang="en-US" dirty="0" err="1"/>
              <a:t>user.email</a:t>
            </a:r>
            <a:r>
              <a:rPr lang="en-US" dirty="0"/>
              <a:t> your-email</a:t>
            </a:r>
          </a:p>
          <a:p>
            <a:pPr lvl="2"/>
            <a:r>
              <a:rPr lang="en-US" dirty="0"/>
              <a:t>git config --global --list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8489F4-0172-A60E-AB70-86CBE9A7E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410" y="3933056"/>
            <a:ext cx="6070078" cy="279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25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</a:t>
            </a:r>
            <a:r>
              <a:rPr lang="en-US" dirty="0" err="1"/>
              <a:t>init</a:t>
            </a:r>
            <a:endParaRPr lang="en-US" dirty="0"/>
          </a:p>
          <a:p>
            <a:pPr lvl="2"/>
            <a:r>
              <a:rPr lang="en-US" dirty="0"/>
              <a:t>create .git folder store local changed</a:t>
            </a:r>
          </a:p>
          <a:p>
            <a:pPr lvl="1"/>
            <a:r>
              <a:rPr lang="en-US" dirty="0"/>
              <a:t>git status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9AE975-8627-0CD1-7C3F-C762E508B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971" y="3717032"/>
            <a:ext cx="6440925" cy="25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9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add</a:t>
            </a:r>
          </a:p>
          <a:p>
            <a:pPr lvl="2"/>
            <a:r>
              <a:rPr lang="en-US" dirty="0"/>
              <a:t>git add file-name</a:t>
            </a:r>
          </a:p>
          <a:p>
            <a:pPr lvl="2"/>
            <a:r>
              <a:rPr lang="en-US" dirty="0"/>
              <a:t>git add .  or git add *.txt</a:t>
            </a:r>
          </a:p>
          <a:p>
            <a:pPr lvl="1"/>
            <a:r>
              <a:rPr lang="en-US" dirty="0"/>
              <a:t>git status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FBB8A-398A-F728-CC0C-A1A652A72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4077072"/>
            <a:ext cx="6377116" cy="250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28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commit</a:t>
            </a:r>
          </a:p>
          <a:p>
            <a:pPr lvl="2"/>
            <a:r>
              <a:rPr lang="en-US" dirty="0"/>
              <a:t>git commit –m your-messages</a:t>
            </a:r>
          </a:p>
          <a:p>
            <a:pPr lvl="1"/>
            <a:r>
              <a:rPr lang="en-US" dirty="0"/>
              <a:t>git log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A382F5-D25E-B646-3218-A21111E6E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578716"/>
            <a:ext cx="6477463" cy="280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46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branch</a:t>
            </a:r>
          </a:p>
          <a:p>
            <a:pPr lvl="2"/>
            <a:r>
              <a:rPr lang="en-US" dirty="0"/>
              <a:t>create</a:t>
            </a:r>
          </a:p>
          <a:p>
            <a:pPr lvl="3"/>
            <a:r>
              <a:rPr lang="en-US" dirty="0"/>
              <a:t>git branch branch-name</a:t>
            </a:r>
          </a:p>
          <a:p>
            <a:pPr lvl="2"/>
            <a:r>
              <a:rPr lang="en-US" dirty="0"/>
              <a:t>move/rename </a:t>
            </a:r>
          </a:p>
          <a:p>
            <a:pPr lvl="3"/>
            <a:r>
              <a:rPr lang="en-US" dirty="0"/>
              <a:t>git branch –M new-branch-name</a:t>
            </a:r>
          </a:p>
          <a:p>
            <a:pPr lvl="2"/>
            <a:r>
              <a:rPr lang="en-US" dirty="0"/>
              <a:t>delete</a:t>
            </a:r>
          </a:p>
          <a:p>
            <a:pPr lvl="3"/>
            <a:r>
              <a:rPr lang="en-US" dirty="0"/>
              <a:t>git branch –D branch-name</a:t>
            </a:r>
          </a:p>
          <a:p>
            <a:pPr lvl="2"/>
            <a:r>
              <a:rPr lang="en-US" dirty="0"/>
              <a:t>switch/change</a:t>
            </a:r>
          </a:p>
          <a:p>
            <a:pPr lvl="3"/>
            <a:r>
              <a:rPr lang="en-US" dirty="0"/>
              <a:t>git checkout branch-name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491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  <a:p>
            <a:r>
              <a:rPr lang="en-US" dirty="0"/>
              <a:t>Git Hub</a:t>
            </a:r>
          </a:p>
          <a:p>
            <a:r>
              <a:rPr lang="en-US" dirty="0"/>
              <a:t>Git CLI</a:t>
            </a:r>
          </a:p>
          <a:p>
            <a:r>
              <a:rPr lang="en-US" dirty="0"/>
              <a:t>Git GUI</a:t>
            </a:r>
          </a:p>
          <a:p>
            <a:r>
              <a:rPr lang="en-US" dirty="0"/>
              <a:t>Git Sign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993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branch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4A77F-295E-F166-264F-7610BA1BF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2636912"/>
            <a:ext cx="5565172" cy="399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9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branch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717D7-37BF-3091-A3AC-55C129829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371" y="2636912"/>
            <a:ext cx="5523013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34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push</a:t>
            </a:r>
          </a:p>
          <a:p>
            <a:pPr lvl="2"/>
            <a:r>
              <a:rPr lang="en-US" dirty="0"/>
              <a:t>git remote add origin https://github.com/user-name/repo-name.git</a:t>
            </a:r>
          </a:p>
          <a:p>
            <a:pPr lvl="2"/>
            <a:r>
              <a:rPr lang="en-US" dirty="0"/>
              <a:t>git push -u origin master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12DD6-45D6-DFC1-95F7-A52BA0855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839" y="4005064"/>
            <a:ext cx="6194659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74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push</a:t>
            </a:r>
          </a:p>
          <a:p>
            <a:pPr lvl="2"/>
            <a:r>
              <a:rPr lang="fr-FR" dirty="0"/>
              <a:t>git config --global </a:t>
            </a:r>
            <a:r>
              <a:rPr lang="fr-FR" dirty="0" err="1"/>
              <a:t>http.sslVerify</a:t>
            </a:r>
            <a:r>
              <a:rPr lang="fr-FR" dirty="0"/>
              <a:t> false</a:t>
            </a: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97320-B059-5D22-F4DC-F6095F19C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986217"/>
            <a:ext cx="5472608" cy="37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65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push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291A8-0B14-DDC6-585B-AD7037D39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632400"/>
            <a:ext cx="5833321" cy="401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04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clone</a:t>
            </a:r>
          </a:p>
          <a:p>
            <a:pPr lvl="2"/>
            <a:r>
              <a:rPr lang="en-US" dirty="0"/>
              <a:t>git clone https://github.com/user-name/repo-name.git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AAB66-C283-5079-5687-75A8BD902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3356992"/>
            <a:ext cx="646954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29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clone with specified branch</a:t>
            </a:r>
          </a:p>
          <a:p>
            <a:pPr lvl="2"/>
            <a:r>
              <a:rPr lang="en-US" dirty="0"/>
              <a:t>git clone –branch branch-name https://github.com/user-name/repo-name.git</a:t>
            </a:r>
          </a:p>
          <a:p>
            <a:pPr lvl="2"/>
            <a:r>
              <a:rPr lang="en-US" dirty="0"/>
              <a:t>git clone –b branch-name https://github.com/user-name/repo-name.git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931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Setting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91EC06-1579-2B6A-E345-DF51F4F16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340" y="2060848"/>
            <a:ext cx="6356148" cy="468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8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Setting</a:t>
            </a:r>
          </a:p>
          <a:p>
            <a:pPr lvl="1"/>
            <a:r>
              <a:rPr lang="en-US" dirty="0"/>
              <a:t>try to change repository private/public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A6E7D-0143-B7B8-5BB1-3177CC2F7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681434"/>
            <a:ext cx="5441808" cy="40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5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Personal Access Token on GitHub</a:t>
            </a:r>
          </a:p>
          <a:p>
            <a:pPr lvl="1"/>
            <a:r>
              <a:rPr lang="en-US" dirty="0"/>
              <a:t>Settings -&gt; Developer Settings</a:t>
            </a:r>
          </a:p>
          <a:p>
            <a:pPr lvl="2"/>
            <a:r>
              <a:rPr lang="en-US" dirty="0"/>
              <a:t>Person access tokens -&gt; Tokens (classic)</a:t>
            </a:r>
          </a:p>
          <a:p>
            <a:pPr lvl="3"/>
            <a:r>
              <a:rPr lang="en-US" dirty="0"/>
              <a:t>Generate new token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00690-071A-A740-8F42-73DAD71C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175" y="3491568"/>
            <a:ext cx="4594305" cy="32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7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  <a:p>
            <a:pPr lvl="1"/>
            <a:r>
              <a:rPr lang="en-US" dirty="0"/>
              <a:t>Version Control System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79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hub token</a:t>
            </a:r>
          </a:p>
          <a:p>
            <a:pPr lvl="2"/>
            <a:r>
              <a:rPr lang="en-US" dirty="0"/>
              <a:t>git clone https://user-name:github-token@github.com/user-name/repo-name.git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CCFE9-6FEF-C354-1A34-86D2AF454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987" y="3573016"/>
            <a:ext cx="6534463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89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hub token</a:t>
            </a:r>
          </a:p>
          <a:p>
            <a:pPr lvl="2"/>
            <a:r>
              <a:rPr lang="en-US" dirty="0"/>
              <a:t>try to edit readme.md then commit &amp; push changed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65669-3DBD-DD91-6FB3-0F4D31C17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885" y="3171726"/>
            <a:ext cx="6709611" cy="342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2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</a:t>
            </a:r>
            <a:r>
              <a:rPr lang="en-US" dirty="0" err="1"/>
              <a:t>ssh</a:t>
            </a:r>
            <a:r>
              <a:rPr lang="en-US" dirty="0"/>
              <a:t> key</a:t>
            </a:r>
          </a:p>
          <a:p>
            <a:pPr lvl="2"/>
            <a:r>
              <a:rPr lang="de-DE" dirty="0"/>
              <a:t>ssh-keygen -t rsa -b 4096 -C "email@example.com"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5ABF4-9CD9-5E8B-6E45-2E70E596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662" y="3068960"/>
            <a:ext cx="639381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85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</a:t>
            </a:r>
            <a:r>
              <a:rPr lang="en-US" dirty="0" err="1"/>
              <a:t>ssh</a:t>
            </a:r>
            <a:r>
              <a:rPr lang="en-US" dirty="0"/>
              <a:t> key</a:t>
            </a:r>
          </a:p>
          <a:p>
            <a:pPr lvl="2"/>
            <a:r>
              <a:rPr lang="de-DE" dirty="0"/>
              <a:t>putty key generator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59583F-A623-6854-FE27-184636730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996952"/>
            <a:ext cx="4176464" cy="379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31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new SSH keys on GitHub</a:t>
            </a:r>
          </a:p>
          <a:p>
            <a:pPr lvl="1"/>
            <a:r>
              <a:rPr lang="en-US" dirty="0"/>
              <a:t>Settings -&gt; SSH and GPG keys</a:t>
            </a:r>
          </a:p>
          <a:p>
            <a:pPr lvl="2"/>
            <a:r>
              <a:rPr lang="en-US" dirty="0"/>
              <a:t>SSH keys -&gt; New SSH key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675F8-438C-69E1-5EB0-D2BEEB19C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996951"/>
            <a:ext cx="5616624" cy="377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68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</a:t>
            </a:r>
            <a:r>
              <a:rPr lang="en-US" dirty="0" err="1"/>
              <a:t>ssh</a:t>
            </a:r>
            <a:r>
              <a:rPr lang="en-US" dirty="0"/>
              <a:t> key testing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EF8EBE-8738-A273-8D05-1CC96F449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796" y="2916560"/>
            <a:ext cx="6752490" cy="173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06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</a:t>
            </a:r>
            <a:r>
              <a:rPr lang="en-US" dirty="0" err="1"/>
              <a:t>ssh</a:t>
            </a:r>
            <a:r>
              <a:rPr lang="en-US" dirty="0"/>
              <a:t> key</a:t>
            </a:r>
          </a:p>
          <a:p>
            <a:pPr lvl="2"/>
            <a:r>
              <a:rPr lang="en-US" dirty="0"/>
              <a:t>try to clone with </a:t>
            </a:r>
            <a:r>
              <a:rPr lang="en-US" dirty="0" err="1"/>
              <a:t>ssh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BBB9BE-7E11-0E5E-FFE5-30263E01E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284984"/>
            <a:ext cx="6354745" cy="212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99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</a:t>
            </a:r>
            <a:r>
              <a:rPr lang="en-US" dirty="0" err="1"/>
              <a:t>ssh</a:t>
            </a:r>
            <a:r>
              <a:rPr lang="en-US" dirty="0"/>
              <a:t> key</a:t>
            </a:r>
          </a:p>
          <a:p>
            <a:pPr lvl="2"/>
            <a:r>
              <a:rPr lang="en-US" dirty="0"/>
              <a:t>try to edit readme.md then commit &amp; push changed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3B6284-6496-EB27-AEA2-E2A53D4F6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539" y="3212975"/>
            <a:ext cx="6606049" cy="332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04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fetch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392D9-17C7-903F-9E5E-6F331E4D3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885" y="2984004"/>
            <a:ext cx="6781630" cy="260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56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merge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72F00C-FAC2-857C-8E0A-78D2121D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717865"/>
            <a:ext cx="5545403" cy="386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61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use Git?</a:t>
            </a:r>
          </a:p>
          <a:p>
            <a:pPr lvl="1"/>
            <a:r>
              <a:rPr lang="en-US" dirty="0"/>
              <a:t>Source Code Tracking </a:t>
            </a:r>
          </a:p>
          <a:p>
            <a:pPr lvl="1"/>
            <a:r>
              <a:rPr lang="en-US" dirty="0"/>
              <a:t>Team Work Development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1243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merge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FEECC-879F-9079-B92D-503C08A85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9" y="2564904"/>
            <a:ext cx="4968552" cy="1520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EF84EE-0B58-2800-2C79-7F3860414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269" y="4195067"/>
            <a:ext cx="4956052" cy="254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63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pull (fetch + merge)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E5A38-BEE2-D9FA-8E94-877EA39BE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447" y="2697832"/>
            <a:ext cx="6877049" cy="397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05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CLI</a:t>
            </a:r>
          </a:p>
          <a:p>
            <a:pPr lvl="1"/>
            <a:r>
              <a:rPr lang="en-US" dirty="0"/>
              <a:t>Go to https://cli.github.com/</a:t>
            </a:r>
          </a:p>
          <a:p>
            <a:pPr lvl="1"/>
            <a:r>
              <a:rPr lang="en-US" dirty="0"/>
              <a:t>Download &amp; Install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BB1FF8-6AB3-ED47-C15B-59314D54A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3134336"/>
            <a:ext cx="5832648" cy="360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61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CLI</a:t>
            </a:r>
          </a:p>
          <a:p>
            <a:pPr lvl="1"/>
            <a:r>
              <a:rPr lang="en-US" dirty="0"/>
              <a:t>try to login and clone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2A342-17D2-F84A-E122-EA2EA5AE8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851" y="2542965"/>
            <a:ext cx="6710645" cy="427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74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CLI</a:t>
            </a:r>
          </a:p>
          <a:p>
            <a:pPr lvl="1"/>
            <a:r>
              <a:rPr lang="en-US" dirty="0"/>
              <a:t>list repository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A8DC9-05F4-7745-3369-167A2BDD2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636912"/>
            <a:ext cx="6840760" cy="397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34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Desktop</a:t>
            </a:r>
          </a:p>
          <a:p>
            <a:pPr lvl="1"/>
            <a:r>
              <a:rPr lang="en-US" dirty="0"/>
              <a:t>Go to https://desktop.github.com/</a:t>
            </a:r>
          </a:p>
          <a:p>
            <a:pPr lvl="1"/>
            <a:r>
              <a:rPr lang="en-US" dirty="0"/>
              <a:t>Download &amp; Install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7FFB7-075A-C60E-C749-B16C1C725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288" y="3223811"/>
            <a:ext cx="3350104" cy="335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63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Desktop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676A09-E597-BC79-A0C0-87350A923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348880"/>
            <a:ext cx="52959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126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Desktop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DE0B7-42F1-E981-7FE5-CE71136CC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649" y="2204864"/>
            <a:ext cx="6562039" cy="451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71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Desktop</a:t>
            </a:r>
          </a:p>
          <a:p>
            <a:pPr lvl="1"/>
            <a:r>
              <a:rPr lang="en-US" dirty="0"/>
              <a:t>try to edit readme.md then commit &amp; push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C6CC2A-A7CC-E6F1-1F67-E9328E1D5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758425"/>
            <a:ext cx="4680520" cy="3217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A3A684-F162-87AD-CC71-87D33FF39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3845296"/>
            <a:ext cx="4212468" cy="289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45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Commit signature verification</a:t>
            </a:r>
          </a:p>
          <a:p>
            <a:pPr lvl="2"/>
            <a:r>
              <a:rPr lang="en-US" dirty="0"/>
              <a:t>can sign tags and commits locally</a:t>
            </a:r>
          </a:p>
          <a:p>
            <a:pPr lvl="2"/>
            <a:r>
              <a:rPr lang="en-US" dirty="0"/>
              <a:t>tags or commits are marked as verified</a:t>
            </a:r>
          </a:p>
          <a:p>
            <a:pPr lvl="2"/>
            <a:r>
              <a:rPr lang="en-US" dirty="0"/>
              <a:t>can be confident that the changes come from a trusted source</a:t>
            </a:r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627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State</a:t>
            </a:r>
          </a:p>
          <a:p>
            <a:pPr lvl="1"/>
            <a:r>
              <a:rPr lang="en-US" dirty="0"/>
              <a:t>Untracked </a:t>
            </a:r>
          </a:p>
          <a:p>
            <a:pPr lvl="1"/>
            <a:r>
              <a:rPr lang="en-US" dirty="0"/>
              <a:t>Working Directory</a:t>
            </a:r>
          </a:p>
          <a:p>
            <a:pPr lvl="1"/>
            <a:r>
              <a:rPr lang="en-US" dirty="0"/>
              <a:t>Staged</a:t>
            </a:r>
          </a:p>
          <a:p>
            <a:pPr lvl="1"/>
            <a:r>
              <a:rPr lang="en-US" dirty="0"/>
              <a:t>Local Repository</a:t>
            </a:r>
          </a:p>
          <a:p>
            <a:pPr lvl="1"/>
            <a:r>
              <a:rPr lang="en-US" dirty="0"/>
              <a:t>Remote Repository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B8E1D-1013-6065-4EDA-3C5B38620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07" y="4725144"/>
            <a:ext cx="6869957" cy="20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43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3"/>
              </a:rPr>
              <a:t>https://keybase.io/</a:t>
            </a:r>
            <a:r>
              <a:rPr lang="en-US" dirty="0"/>
              <a:t> register and add PGP key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57F5D-769A-E387-F4A6-25B7B7194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3130127"/>
            <a:ext cx="4608512" cy="318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24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3"/>
              </a:rPr>
              <a:t>https://keybase.io/download/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Try to download and install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EDDE0-1120-724C-DE4A-E9BC3C042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3219542"/>
            <a:ext cx="4797100" cy="336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175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3"/>
              </a:rPr>
              <a:t>https://www.gnupg.org/download/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Try to download and install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545A5F-AE8A-5B2C-9A2C-A03E118D3420}"/>
              </a:ext>
            </a:extLst>
          </p:cNvPr>
          <p:cNvGrpSpPr/>
          <p:nvPr/>
        </p:nvGrpSpPr>
        <p:grpSpPr>
          <a:xfrm>
            <a:off x="2267744" y="3140968"/>
            <a:ext cx="4032448" cy="3481910"/>
            <a:chOff x="2267744" y="3140968"/>
            <a:chExt cx="4032448" cy="34819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E957F1-5945-EB11-6855-017D6BC38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744" y="3140968"/>
              <a:ext cx="4032448" cy="348191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1F7C7C-0FA6-A113-26D1-5851B7CD8AFC}"/>
                </a:ext>
              </a:extLst>
            </p:cNvPr>
            <p:cNvSpPr/>
            <p:nvPr/>
          </p:nvSpPr>
          <p:spPr>
            <a:xfrm>
              <a:off x="2483768" y="4293096"/>
              <a:ext cx="3456384" cy="5760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12937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Export private key from key base</a:t>
            </a:r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771A9-5BC2-3C60-3801-93E792CBC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207" y="2708920"/>
            <a:ext cx="4855585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069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Export public key from key base</a:t>
            </a:r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5A9F7-F8B6-61B8-4BCA-EDF0C8BC0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209" y="3519966"/>
            <a:ext cx="3406070" cy="28613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8FDC6A7-8206-162F-3540-8C22288E1579}"/>
              </a:ext>
            </a:extLst>
          </p:cNvPr>
          <p:cNvGrpSpPr/>
          <p:nvPr/>
        </p:nvGrpSpPr>
        <p:grpSpPr>
          <a:xfrm>
            <a:off x="1979712" y="2708920"/>
            <a:ext cx="3406071" cy="2861362"/>
            <a:chOff x="1979712" y="2708920"/>
            <a:chExt cx="3406071" cy="28613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BD0239-7397-924D-3C57-9A528D25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9712" y="2708920"/>
              <a:ext cx="3406071" cy="286136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7F0AD0-D440-34DD-EBAE-1B7430E65B9F}"/>
                </a:ext>
              </a:extLst>
            </p:cNvPr>
            <p:cNvSpPr/>
            <p:nvPr/>
          </p:nvSpPr>
          <p:spPr>
            <a:xfrm>
              <a:off x="3203848" y="3717032"/>
              <a:ext cx="792088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31270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Add public key from key base to GitHub</a:t>
            </a:r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B2A129-0E33-0BD9-5B61-20F799949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636911"/>
            <a:ext cx="4896544" cy="401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64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Config git – using fingerprint as sign key</a:t>
            </a:r>
          </a:p>
          <a:p>
            <a:pPr lvl="2"/>
            <a:endParaRPr lang="en-US" dirty="0"/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C48E8-BC50-2C33-0D4B-3504B89B5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856" y="2708920"/>
            <a:ext cx="5272832" cy="1989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F3F1B-2BD2-08BA-BCCD-CAAAA324F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40" y="4797152"/>
            <a:ext cx="7188248" cy="163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598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Import public &amp; private key on local host</a:t>
            </a:r>
          </a:p>
          <a:p>
            <a:pPr lvl="2"/>
            <a:endParaRPr lang="en-US" dirty="0"/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317DF8-2839-9B71-22DB-C9926A959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708920"/>
            <a:ext cx="6950591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860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Try to add, commit and push</a:t>
            </a:r>
          </a:p>
          <a:p>
            <a:pPr lvl="2"/>
            <a:endParaRPr lang="en-US" dirty="0"/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4879A-88B9-DFF2-868F-49234FE32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03" y="2780928"/>
            <a:ext cx="7073747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500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Try to add, commit and push</a:t>
            </a:r>
          </a:p>
          <a:p>
            <a:pPr lvl="2"/>
            <a:r>
              <a:rPr lang="en-US" dirty="0"/>
              <a:t>Ensure </a:t>
            </a:r>
            <a:r>
              <a:rPr lang="en-US" dirty="0" err="1"/>
              <a:t>pubring.kbx</a:t>
            </a:r>
            <a:r>
              <a:rPr lang="en-US" dirty="0"/>
              <a:t> &amp; private-keys-v1.d</a:t>
            </a:r>
          </a:p>
          <a:p>
            <a:pPr lvl="2"/>
            <a:endParaRPr lang="en-US" dirty="0"/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68D10-08AB-1368-B9ED-390C16BD2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504" y="3056012"/>
            <a:ext cx="4466249" cy="1719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73CA65-2CDA-6A39-8D80-88A93E0A1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4877614"/>
            <a:ext cx="4706900" cy="1719738"/>
          </a:xfrm>
          <a:prstGeom prst="rect">
            <a:avLst/>
          </a:prstGeom>
        </p:spPr>
      </p:pic>
      <p:sp>
        <p:nvSpPr>
          <p:cNvPr id="8" name="Arrow: Bent 7">
            <a:extLst>
              <a:ext uri="{FF2B5EF4-FFF2-40B4-BE49-F238E27FC236}">
                <a16:creationId xmlns:a16="http://schemas.microsoft.com/office/drawing/2014/main" id="{95BECDE8-08E3-884C-ADF0-CA068619308E}"/>
              </a:ext>
            </a:extLst>
          </p:cNvPr>
          <p:cNvSpPr/>
          <p:nvPr/>
        </p:nvSpPr>
        <p:spPr>
          <a:xfrm rot="5400000">
            <a:off x="6768244" y="4545124"/>
            <a:ext cx="504056" cy="432048"/>
          </a:xfrm>
          <a:prstGeom prst="bentArrow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401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Git Hub?</a:t>
            </a:r>
          </a:p>
          <a:p>
            <a:pPr lvl="1"/>
            <a:r>
              <a:rPr lang="en-US" dirty="0"/>
              <a:t>Web site for Git </a:t>
            </a:r>
          </a:p>
          <a:p>
            <a:pPr lvl="1"/>
            <a:r>
              <a:rPr lang="en-US" dirty="0"/>
              <a:t>Control version repository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5073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After push</a:t>
            </a:r>
          </a:p>
          <a:p>
            <a:pPr lvl="2"/>
            <a:endParaRPr lang="en-US" dirty="0"/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D8A91F-979F-DB97-B7BF-609CA518A7E0}"/>
              </a:ext>
            </a:extLst>
          </p:cNvPr>
          <p:cNvGrpSpPr/>
          <p:nvPr/>
        </p:nvGrpSpPr>
        <p:grpSpPr>
          <a:xfrm>
            <a:off x="2162478" y="2636912"/>
            <a:ext cx="6290761" cy="3676501"/>
            <a:chOff x="2162478" y="2636912"/>
            <a:chExt cx="6290761" cy="36765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13F0A8-B06D-E4AA-3D7E-066E17B0A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2478" y="2636912"/>
              <a:ext cx="6290761" cy="367650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2D1838-C12A-3E6F-A281-D10AB7D0B7D0}"/>
                </a:ext>
              </a:extLst>
            </p:cNvPr>
            <p:cNvSpPr/>
            <p:nvPr/>
          </p:nvSpPr>
          <p:spPr>
            <a:xfrm>
              <a:off x="4283968" y="5085184"/>
              <a:ext cx="720080" cy="325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28812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hlinkClick r:id="rId3"/>
              </a:rPr>
              <a:t>https://devahoy.com/blog/2015/08/introduction-to-git-and-github</a:t>
            </a:r>
            <a:endParaRPr lang="en-US" dirty="0"/>
          </a:p>
          <a:p>
            <a:r>
              <a:rPr lang="en-US" dirty="0">
                <a:hlinkClick r:id="rId4"/>
              </a:rPr>
              <a:t>https://km.cc.swu.ac.th/archives/3606</a:t>
            </a:r>
            <a:endParaRPr lang="en-US" dirty="0"/>
          </a:p>
          <a:p>
            <a:r>
              <a:rPr lang="en-US" dirty="0">
                <a:hlinkClick r:id="rId5"/>
              </a:rPr>
              <a:t>https://saixiii.com/what-is-github/</a:t>
            </a:r>
            <a:endParaRPr lang="en-US" dirty="0"/>
          </a:p>
          <a:p>
            <a:r>
              <a:rPr lang="en-US" dirty="0">
                <a:hlinkClick r:id="rId6"/>
              </a:rPr>
              <a:t>https://devahoy.com/blog/2017/12/how-to-show-verify-sign-with-gpg</a:t>
            </a:r>
            <a:endParaRPr lang="en-US" dirty="0"/>
          </a:p>
          <a:p>
            <a:r>
              <a:rPr lang="en-US" dirty="0">
                <a:hlinkClick r:id="rId7"/>
              </a:rPr>
              <a:t>https://docs.github.com/en/authentication/connecting-to-github-with-ssh</a:t>
            </a:r>
            <a:endParaRPr lang="en-US" dirty="0"/>
          </a:p>
          <a:p>
            <a:r>
              <a:rPr lang="en-US" dirty="0">
                <a:hlinkClick r:id="rId8"/>
              </a:rPr>
              <a:t>https://mahasak.com/keybase-pgp-ssh-exports/</a:t>
            </a:r>
            <a:endParaRPr lang="en-US" dirty="0"/>
          </a:p>
          <a:p>
            <a:r>
              <a:rPr lang="en-US" dirty="0">
                <a:hlinkClick r:id="rId9"/>
              </a:rPr>
              <a:t>https://docs.github.com/en/authentication/managing-commit-signature-verification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47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92290" y="2967335"/>
            <a:ext cx="2165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Q &amp; 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use Git Hub?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Go to https://github.com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Create account (Sign up)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B56575-D08B-4CA4-9A82-436EFBE05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374" y="3390047"/>
            <a:ext cx="6376074" cy="30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50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use Git Hub?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7358A-4721-7FF3-93B1-DAC35BD5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607" y="2204863"/>
            <a:ext cx="5789785" cy="452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78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use Git Hub?</a:t>
            </a:r>
          </a:p>
          <a:p>
            <a:pPr lvl="1"/>
            <a:r>
              <a:rPr lang="en-US" dirty="0"/>
              <a:t>Create repository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8E8158-1CB6-38C3-14BA-B408CD644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636912"/>
            <a:ext cx="4962169" cy="415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75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3672</TotalTime>
  <Words>1162</Words>
  <Application>Microsoft Office PowerPoint</Application>
  <PresentationFormat>On-screen Show (4:3)</PresentationFormat>
  <Paragraphs>613</Paragraphs>
  <Slides>62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Calibri</vt:lpstr>
      <vt:lpstr>Gill Sans MT</vt:lpstr>
      <vt:lpstr>source-serif-pro</vt:lpstr>
      <vt:lpstr>THSarabunNew</vt:lpstr>
      <vt:lpstr>Verdana</vt:lpstr>
      <vt:lpstr>Wingdings 2</vt:lpstr>
      <vt:lpstr>Solstice</vt:lpstr>
      <vt:lpstr>Introduction to Git</vt:lpstr>
      <vt:lpstr>Agenda</vt:lpstr>
      <vt:lpstr>Git</vt:lpstr>
      <vt:lpstr>Git</vt:lpstr>
      <vt:lpstr>Git</vt:lpstr>
      <vt:lpstr>Git Hub</vt:lpstr>
      <vt:lpstr>Git Hub</vt:lpstr>
      <vt:lpstr>Git Hub</vt:lpstr>
      <vt:lpstr>Git Hub</vt:lpstr>
      <vt:lpstr>Git Hub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GUI</vt:lpstr>
      <vt:lpstr>Git GUI</vt:lpstr>
      <vt:lpstr>Git GUI</vt:lpstr>
      <vt:lpstr>Git GUI</vt:lpstr>
      <vt:lpstr>Git Sign</vt:lpstr>
      <vt:lpstr>Git Sign</vt:lpstr>
      <vt:lpstr>Git Sign</vt:lpstr>
      <vt:lpstr>Git Sign</vt:lpstr>
      <vt:lpstr>Git Sign</vt:lpstr>
      <vt:lpstr>Git Sign</vt:lpstr>
      <vt:lpstr>Git Sign</vt:lpstr>
      <vt:lpstr>Git Sign</vt:lpstr>
      <vt:lpstr>Git Sign</vt:lpstr>
      <vt:lpstr>Git Sign</vt:lpstr>
      <vt:lpstr>Git Sign</vt:lpstr>
      <vt:lpstr>Git Sign</vt:lpstr>
      <vt:lpstr>Reference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</dc:title>
  <dc:creator>tassun_o</dc:creator>
  <cp:lastModifiedBy>Tassun Oros</cp:lastModifiedBy>
  <cp:revision>496</cp:revision>
  <dcterms:created xsi:type="dcterms:W3CDTF">2014-11-15T08:14:00Z</dcterms:created>
  <dcterms:modified xsi:type="dcterms:W3CDTF">2023-07-19T11:04:15Z</dcterms:modified>
</cp:coreProperties>
</file>